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49" r:id="rId2"/>
    <p:sldId id="350" r:id="rId3"/>
    <p:sldId id="351" r:id="rId4"/>
    <p:sldId id="352" r:id="rId5"/>
    <p:sldId id="357" r:id="rId6"/>
    <p:sldId id="355" r:id="rId7"/>
    <p:sldId id="356" r:id="rId8"/>
  </p:sldIdLst>
  <p:sldSz cx="12192000" cy="6858000"/>
  <p:notesSz cx="6858000" cy="994568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0F2569FD-B936-4297-A205-F47359BFA20D}">
          <p14:sldIdLst/>
        </p14:section>
        <p14:section name="Розділ без заголовка" id="{7CFE35C9-467A-4907-B815-6060196FBA18}">
          <p14:sldIdLst>
            <p14:sldId id="349"/>
            <p14:sldId id="350"/>
            <p14:sldId id="351"/>
            <p14:sldId id="352"/>
            <p14:sldId id="357"/>
            <p14:sldId id="355"/>
          </p14:sldIdLst>
        </p14:section>
        <p14:section name="Розділ без заголовка" id="{5AECE445-4ED2-4CE1-8726-8C9E32514211}">
          <p14:sldIdLst>
            <p14:sldId id="356"/>
          </p14:sldIdLst>
        </p14:section>
        <p14:section name="Розділ без заголовка" id="{D88F2438-0751-4670-8F75-39420318C3F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3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44A"/>
    <a:srgbClr val="EAEAEA"/>
    <a:srgbClr val="FFFFF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ітлий стиль 3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ітли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Помірний стиль 3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ітлий стиль 1 –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83314" autoAdjust="0"/>
  </p:normalViewPr>
  <p:slideViewPr>
    <p:cSldViewPr snapToGrid="0">
      <p:cViewPr varScale="1">
        <p:scale>
          <a:sx n="64" d="100"/>
          <a:sy n="64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err="1"/>
              <a:t>Комунальне</a:t>
            </a:r>
            <a:r>
              <a:rPr lang="ru-RU" dirty="0"/>
              <a:t> </a:t>
            </a:r>
            <a:r>
              <a:rPr lang="ru-RU" dirty="0" err="1"/>
              <a:t>підприємство</a:t>
            </a:r>
            <a:r>
              <a:rPr lang="ru-RU" dirty="0"/>
              <a:t> </a:t>
            </a:r>
            <a:r>
              <a:rPr lang="ru-RU" dirty="0" err="1"/>
              <a:t>Тростянецької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"</a:t>
            </a:r>
            <a:r>
              <a:rPr lang="ru-RU" dirty="0" err="1"/>
              <a:t>Міська</a:t>
            </a:r>
            <a:r>
              <a:rPr lang="ru-RU" dirty="0"/>
              <a:t> ритуальна служба"</a:t>
            </a:r>
          </a:p>
          <a:p>
            <a:pPr>
              <a:defRPr/>
            </a:pP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7F-44E2-8B1D-82196AEEDBD9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7F-44E2-8B1D-82196AEEDBD9}"/>
              </c:ext>
            </c:extLst>
          </c:dPt>
          <c:dPt>
            <c:idx val="2"/>
            <c:bubble3D val="0"/>
            <c:spPr>
              <a:solidFill>
                <a:schemeClr val="accent6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97F-44E2-8B1D-82196AEEDB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Надходження коштів від ТМР</c:v>
                </c:pt>
                <c:pt idx="1">
                  <c:v>Громадські роботи  ЦЗ</c:v>
                </c:pt>
                <c:pt idx="2">
                  <c:v>Надходження від населення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706</c:v>
                </c:pt>
                <c:pt idx="1">
                  <c:v>201</c:v>
                </c:pt>
                <c:pt idx="2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7F-44E2-8B1D-82196AEEDBD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4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/>
              <a:t>Послуги по прибиранню могил   </a:t>
            </a:r>
            <a:endParaRPr lang="ru-RU" sz="2000" b="1" baseline="0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058836395450569"/>
          <c:y val="0.15576056539031913"/>
          <c:w val="0.85941163604549431"/>
          <c:h val="0.7751665084417639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472C4">
                <a:lumMod val="60000"/>
                <a:lumOff val="40000"/>
              </a:srgbClr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189</c:v>
                </c:pt>
                <c:pt idx="1">
                  <c:v>352</c:v>
                </c:pt>
                <c:pt idx="2">
                  <c:v>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8-4952-9AEA-7BC911A4F16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ED7D31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B1A8-4952-9AEA-7BC911A4F16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A5A5A5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B1A8-4952-9AEA-7BC911A4F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2238840"/>
        <c:axId val="1"/>
      </c:barChart>
      <c:catAx>
        <c:axId val="382238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ru-RU"/>
                  <a:t>кількість наданих послуг</a:t>
                </a:r>
              </a:p>
            </c:rich>
          </c:tx>
          <c:overlay val="0"/>
          <c:spPr>
            <a:solidFill>
              <a:srgbClr val="ED7D31"/>
            </a:solidFill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2238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50-4578-B67E-B70E8CB99DE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50-4578-B67E-B70E8CB99DE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650-4578-B67E-B70E8CB99D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  <a:alpha val="71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Надходження коштів від ТМР</c:v>
                </c:pt>
                <c:pt idx="1">
                  <c:v>Суспільно корисні  роботи  ЦЗ</c:v>
                </c:pt>
                <c:pt idx="2">
                  <c:v>Надходження від населення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800</c:v>
                </c:pt>
                <c:pt idx="1">
                  <c:v>95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50-4578-B67E-B70E8CB99DE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2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/>
              <a:t>Послуги по прибиранню могил   </a:t>
            </a:r>
            <a:endParaRPr lang="ru-RU" sz="2000" b="1" baseline="0"/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472C4">
                <a:lumMod val="60000"/>
                <a:lumOff val="40000"/>
              </a:srgbClr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189</c:v>
                </c:pt>
                <c:pt idx="1">
                  <c:v>352</c:v>
                </c:pt>
                <c:pt idx="2">
                  <c:v>317</c:v>
                </c:pt>
                <c:pt idx="3">
                  <c:v>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E-4661-8460-55246209464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ED7D31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E44E-4661-8460-55246209464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A5A5A5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E44E-4661-8460-552462094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2238840"/>
        <c:axId val="1"/>
      </c:barChart>
      <c:catAx>
        <c:axId val="382238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ru-RU"/>
                  <a:t>кількість наданих послуг</a:t>
                </a:r>
              </a:p>
            </c:rich>
          </c:tx>
          <c:overlay val="0"/>
          <c:spPr>
            <a:solidFill>
              <a:srgbClr val="ED7D31"/>
            </a:solidFill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2238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11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9011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8F938F71-FEE1-405F-82A3-9D9CC72C7802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1" y="4786363"/>
            <a:ext cx="5486400" cy="3916115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0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9010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49E9E3EF-AD12-4223-8D7E-9C76575B72A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94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482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34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z="1800" dirty="0">
              <a:latin typeface="XM" panose="00000503030000020002" pitchFamily="50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7990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39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53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98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466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95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984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6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0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348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54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16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37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CA08C-4829-489F-A8C4-98628B7D45A8}" type="datetimeFigureOut">
              <a:rPr lang="uk-UA" smtClean="0"/>
              <a:t>17.12.2024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71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/>
        </p:nvSpPr>
        <p:spPr>
          <a:xfrm>
            <a:off x="707344" y="3429000"/>
            <a:ext cx="1078036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altLang="uk-UA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  <a:p>
            <a:pPr algn="ctr"/>
            <a:r>
              <a:rPr lang="uk-UA" alt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Звіт за 2024 рік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2345635" y="477078"/>
            <a:ext cx="9010623" cy="897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Комунальне підприємство Тростянецької міської ради       «Міська ритуальна служба»</a:t>
            </a:r>
            <a:endParaRPr lang="uk-UA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53578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17421" y="1590261"/>
            <a:ext cx="11622787" cy="381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У 2024 році Комунальному підприємству Тростянецької міської ради «Міська ритуальна служба» надійшло коштів в сумі 999 тис. грн.: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2800" b="1" dirty="0"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2800" b="1" dirty="0">
                <a:effectLst/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Тростянецька міська рада                                                      -  706 тис. грн.;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2800" b="1" dirty="0"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Сумський обласний центр зайнятості                                 – 201 тис. грн.;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2800" b="1" dirty="0">
                <a:effectLst/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Кошти за послуги від населення ( прибирання могил)   – 92 тис. грн.;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uk-UA" sz="2800" dirty="0">
              <a:effectLst/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99694" y="895708"/>
            <a:ext cx="8200723" cy="1325563"/>
          </a:xfrm>
        </p:spPr>
        <p:txBody>
          <a:bodyPr>
            <a:normAutofit fontScale="90000"/>
          </a:bodyPr>
          <a:lstStyle/>
          <a:p>
            <a:br>
              <a:rPr lang="uk-UA" dirty="0">
                <a:latin typeface="XM Bold" panose="00000803000000020002" pitchFamily="50" charset="0"/>
              </a:rPr>
            </a:br>
            <a:br>
              <a:rPr lang="uk-UA" b="1" dirty="0"/>
            </a:br>
            <a:r>
              <a:rPr lang="uk-UA" b="1" dirty="0"/>
              <a:t> </a:t>
            </a:r>
            <a:endParaRPr lang="uk-UA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AE6EAD8C-297C-476C-BF9B-5B34BD2A74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4714585"/>
              </p:ext>
            </p:extLst>
          </p:nvPr>
        </p:nvGraphicFramePr>
        <p:xfrm>
          <a:off x="1324792" y="160338"/>
          <a:ext cx="9542416" cy="5774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101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56948" y="2373300"/>
            <a:ext cx="10488847" cy="1096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uk-UA" sz="2800" dirty="0"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uk-UA" sz="2800" dirty="0"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1E8F70-7786-4C2B-B62A-71C483C67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697" cy="8095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DFEE8CE-9601-4671-A420-80618C5AF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9258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id="{99226C41-7EE6-4963-BFE1-3B0892E381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218919"/>
              </p:ext>
            </p:extLst>
          </p:nvPr>
        </p:nvGraphicFramePr>
        <p:xfrm>
          <a:off x="569364" y="892278"/>
          <a:ext cx="11053272" cy="5073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B6404601-03A0-4193-A113-6A1B56D00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95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99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462247-DC66-4F14-8847-53C7B54700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7444" y="1881809"/>
            <a:ext cx="5035826" cy="377686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785A6B-563B-4487-98C6-94168FFCC5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954" y="1305337"/>
            <a:ext cx="4176092" cy="5568123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749CCBE9-F107-4E73-9BC3-1E23960FB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8788"/>
          </a:xfrm>
        </p:spPr>
        <p:txBody>
          <a:bodyPr>
            <a:normAutofit fontScale="90000"/>
          </a:bodyPr>
          <a:lstStyle/>
          <a:p>
            <a:r>
              <a:rPr lang="uk-UA" dirty="0"/>
              <a:t>                </a:t>
            </a:r>
            <a:r>
              <a:rPr lang="uk-UA" sz="3600" dirty="0"/>
              <a:t>Роботи по благоустрою на  кладовищі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439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6CE9C-BE83-4BF7-A97A-70C851260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7279"/>
          </a:xfrm>
        </p:spPr>
        <p:txBody>
          <a:bodyPr>
            <a:normAutofit/>
          </a:bodyPr>
          <a:lstStyle/>
          <a:p>
            <a:r>
              <a:rPr lang="uk-UA" sz="2800" b="1" dirty="0"/>
              <a:t>                        Роботи по благоустрою на кладовищі</a:t>
            </a:r>
            <a:endParaRPr lang="ru-RU" sz="2800" b="1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297E269-8054-460E-9210-B914EF6CB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2" y="1267915"/>
            <a:ext cx="3394213" cy="452561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4746679-855A-43F4-BA0A-089075EFB7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665" y="1097280"/>
            <a:ext cx="3650167" cy="486688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56A5348-AB6E-4F2B-A216-D7D8E11879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34" y="1159119"/>
            <a:ext cx="2704532" cy="48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47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D30C8B-BB69-4FA1-B159-19ACD9D3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 </a:t>
            </a:r>
            <a:r>
              <a:rPr lang="uk-UA" sz="3200" b="1" dirty="0"/>
              <a:t>Плановий дохід на 202</a:t>
            </a:r>
            <a:r>
              <a:rPr lang="en-US" sz="3200" b="1" dirty="0"/>
              <a:t>5</a:t>
            </a:r>
            <a:r>
              <a:rPr lang="uk-UA" sz="3200" b="1" dirty="0"/>
              <a:t> рік.</a:t>
            </a:r>
            <a:br>
              <a:rPr lang="uk-UA" sz="3200" b="1" dirty="0"/>
            </a:br>
            <a:r>
              <a:rPr lang="uk-UA" sz="3200" dirty="0"/>
              <a:t> </a:t>
            </a:r>
            <a:r>
              <a:rPr lang="uk-UA" sz="3200" b="1" dirty="0"/>
              <a:t>по КП ТМР «Міська ритуальна служба» </a:t>
            </a:r>
            <a:endParaRPr lang="ru-RU" sz="3200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FA29F7B-8734-4442-A3F6-C62FD5FFE6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3968249"/>
              </p:ext>
            </p:extLst>
          </p:nvPr>
        </p:nvGraphicFramePr>
        <p:xfrm>
          <a:off x="838201" y="1868557"/>
          <a:ext cx="4515677" cy="430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1F3471C9-103E-404B-90A1-40BA0849AB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860341"/>
              </p:ext>
            </p:extLst>
          </p:nvPr>
        </p:nvGraphicFramePr>
        <p:xfrm>
          <a:off x="5867399" y="2008221"/>
          <a:ext cx="5486400" cy="4029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052092"/>
      </p:ext>
    </p:extLst>
  </p:cSld>
  <p:clrMapOvr>
    <a:masterClrMapping/>
  </p:clrMapOvr>
</p:sld>
</file>

<file path=ppt/theme/theme1.xml><?xml version="1.0" encoding="utf-8"?>
<a:theme xmlns:a="http://schemas.openxmlformats.org/drawingml/2006/main" name="агенція">
  <a:themeElements>
    <a:clrScheme name="кольори агенція 1">
      <a:dk1>
        <a:srgbClr val="002060"/>
      </a:dk1>
      <a:lt1>
        <a:sysClr val="window" lastClr="FFFFFF"/>
      </a:lt1>
      <a:dk2>
        <a:srgbClr val="1C9BA8"/>
      </a:dk2>
      <a:lt2>
        <a:srgbClr val="E7E6E6"/>
      </a:lt2>
      <a:accent1>
        <a:srgbClr val="CB2D3E"/>
      </a:accent1>
      <a:accent2>
        <a:srgbClr val="1C9BA8"/>
      </a:accent2>
      <a:accent3>
        <a:srgbClr val="A5A5A5"/>
      </a:accent3>
      <a:accent4>
        <a:srgbClr val="002060"/>
      </a:accent4>
      <a:accent5>
        <a:srgbClr val="FFFFFF"/>
      </a:accent5>
      <a:accent6>
        <a:srgbClr val="3DD0DF"/>
      </a:accent6>
      <a:hlink>
        <a:srgbClr val="CB2D3E"/>
      </a:hlink>
      <a:folHlink>
        <a:srgbClr val="E99FA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агенція" id="{56EA9E5A-D577-4B13-9AA9-311F9BD35AC0}" vid="{D4703EC5-0EEB-4BD6-B476-C24D74FD7CC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агенція</Template>
  <TotalTime>6759</TotalTime>
  <Words>121</Words>
  <Application>Microsoft Office PowerPoint</Application>
  <PresentationFormat>Широкоэкранный</PresentationFormat>
  <Paragraphs>22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XM</vt:lpstr>
      <vt:lpstr>XM Bold</vt:lpstr>
      <vt:lpstr>агенція</vt:lpstr>
      <vt:lpstr>Презентация PowerPoint</vt:lpstr>
      <vt:lpstr>Презентация PowerPoint</vt:lpstr>
      <vt:lpstr>   </vt:lpstr>
      <vt:lpstr>Презентация PowerPoint</vt:lpstr>
      <vt:lpstr>                Роботи по благоустрою на  кладовищі.</vt:lpstr>
      <vt:lpstr>                        Роботи по благоустрою на кладовищі</vt:lpstr>
      <vt:lpstr> Плановий дохід на 2025 рік.  по КП ТМР «Міська ритуальна служба»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Герасимчук Леся Олександрівна</dc:creator>
  <cp:lastModifiedBy>user-tmr</cp:lastModifiedBy>
  <cp:revision>465</cp:revision>
  <cp:lastPrinted>2024-12-17T08:49:42Z</cp:lastPrinted>
  <dcterms:created xsi:type="dcterms:W3CDTF">2018-10-02T11:40:30Z</dcterms:created>
  <dcterms:modified xsi:type="dcterms:W3CDTF">2024-12-17T08:51:11Z</dcterms:modified>
</cp:coreProperties>
</file>